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302" r:id="rId115"/>
    <p:sldId id="303" r:id="rId116"/>
    <p:sldId id="298" r:id="rId117"/>
    <p:sldId id="299" r:id="rId118"/>
    <p:sldId id="322" r:id="rId119"/>
    <p:sldId id="323" r:id="rId120"/>
    <p:sldId id="324" r:id="rId121"/>
    <p:sldId id="301" r:id="rId122"/>
    <p:sldId id="300" r:id="rId123"/>
    <p:sldId id="306" r:id="rId124"/>
    <p:sldId id="304" r:id="rId125"/>
    <p:sldId id="305" r:id="rId126"/>
    <p:sldId id="307" r:id="rId127"/>
    <p:sldId id="308" r:id="rId128"/>
    <p:sldId id="309" r:id="rId129"/>
    <p:sldId id="310" r:id="rId130"/>
    <p:sldId id="325" r:id="rId131"/>
    <p:sldId id="326" r:id="rId132"/>
    <p:sldId id="327" r:id="rId133"/>
    <p:sldId id="311" r:id="rId134"/>
    <p:sldId id="312" r:id="rId135"/>
    <p:sldId id="313"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3" autoAdjust="0"/>
    <p:restoredTop sz="94660"/>
  </p:normalViewPr>
  <p:slideViewPr>
    <p:cSldViewPr snapToGrid="0">
      <p:cViewPr varScale="1">
        <p:scale>
          <a:sx n="125" d="100"/>
          <a:sy n="125" d="100"/>
        </p:scale>
        <p:origin x="17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9/4/22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a:t>Put–call parity establishes a relationship that allows the price of a call option to be derived from the price of a put option with the same underlying details and vice versa.</a:t>
            </a:r>
          </a:p>
          <a:p>
            <a:r>
              <a:rPr lang="en-US" sz="2000"/>
              <a:t>Put–call parity holds for European options with the same exercise price and expiration date, representing a no-arbitrage relationship between put option, call option, underlying asset, and risk-free asset prices.</a:t>
            </a:r>
          </a:p>
          <a:p>
            <a:r>
              <a:rPr lang="en-US" sz="2000"/>
              <a:t>S</a:t>
            </a:r>
            <a:r>
              <a:rPr lang="en-US" sz="2000" baseline="-25000"/>
              <a:t>0</a:t>
            </a:r>
            <a:r>
              <a:rPr lang="en-US" sz="2000"/>
              <a:t>+P</a:t>
            </a:r>
            <a:r>
              <a:rPr lang="en-US" sz="2000" baseline="-25000"/>
              <a:t>0</a:t>
            </a:r>
            <a:r>
              <a:rPr lang="en-US" sz="2000"/>
              <a:t>=C</a:t>
            </a:r>
            <a:r>
              <a:rPr lang="en-US" sz="2000" baseline="-25000"/>
              <a:t>0</a:t>
            </a:r>
            <a:r>
              <a:rPr lang="en-US" sz="2000"/>
              <a:t>+X/(1+r)</a:t>
            </a:r>
            <a:r>
              <a:rPr lang="en-US" sz="2000" baseline="30000"/>
              <a:t>T</a:t>
            </a:r>
          </a:p>
          <a:p>
            <a:r>
              <a:rPr lang="en-US" sz="2000"/>
              <a:t>The combination of a purchased call and a risk-free bond is known as a fiduciary call.</a:t>
            </a:r>
          </a:p>
          <a:p>
            <a:r>
              <a:rPr lang="en-US" sz="2000"/>
              <a:t>This strategy of holding an underlying asset and purchasing a put on the same asset is sometimes called a protective put.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a:t>Arbitrage profit opportunities arise if these portfolios trade at different prices.</a:t>
            </a:r>
          </a:p>
          <a:p>
            <a:r>
              <a:rPr lang="en-US"/>
              <a:t>The Viswan Family Office (VFO) held non-dividend-paying Biomian shares currently priced (S</a:t>
            </a:r>
            <a:r>
              <a:rPr lang="en-US" baseline="-25000"/>
              <a:t>0</a:t>
            </a:r>
            <a:r>
              <a:rPr lang="en-US"/>
              <a:t>) at INR295 per share. VFO is considering the purchase of a six-month put on Biomian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a:t>If the put option is currently priced at INR30, identify the arbitrage opportunity and the steps to earn a riskless profit.</a:t>
            </a:r>
            <a:endParaRPr lang="en-US" dirty="0"/>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long underlying asset position can be replicated by entering a long forward contract and purchasing the risk-free asset(bond)with a face value equal to the forward price.</a:t>
            </a:r>
          </a:p>
          <a:p>
            <a:r>
              <a:rPr lang="en-US" dirty="0"/>
              <a:t>The combination of the synthetic underlying position and a purchased put on the underlying is known as </a:t>
            </a:r>
            <a:r>
              <a:rPr lang="en-US"/>
              <a:t>a 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a:t>
            </a:r>
            <a:r>
              <a:rPr lang="en-US"/>
              <a:t>put–call forward parity</a:t>
            </a:r>
            <a:r>
              <a:rPr lang="en-US" dirty="0"/>
              <a:t>:</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Solvency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Insolvency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a:t>■ shareholder payoff is max(0, </a:t>
            </a:r>
            <a:r>
              <a:rPr lang="en-US" sz="2000" i="1"/>
              <a:t>V</a:t>
            </a:r>
            <a:r>
              <a:rPr lang="en-US" sz="2000" i="1" baseline="-25000"/>
              <a:t>T</a:t>
            </a:r>
            <a:r>
              <a:rPr lang="en-US" sz="2000" i="1"/>
              <a:t> </a:t>
            </a:r>
            <a:r>
              <a:rPr lang="en-US" sz="2000"/>
              <a:t>– </a:t>
            </a:r>
            <a:r>
              <a:rPr lang="en-US" sz="2000" i="1"/>
              <a:t>D</a:t>
            </a:r>
            <a:r>
              <a:rPr lang="en-US" sz="2000"/>
              <a:t>) </a:t>
            </a:r>
          </a:p>
          <a:p>
            <a:r>
              <a:rPr lang="en-US" sz="2000"/>
              <a:t>■ debtholder payoff is min(</a:t>
            </a:r>
            <a:r>
              <a:rPr lang="en-US" sz="2000" i="1"/>
              <a:t>V</a:t>
            </a:r>
            <a:r>
              <a:rPr lang="en-US" sz="2000" i="1" baseline="-25000"/>
              <a:t>T</a:t>
            </a:r>
            <a:r>
              <a:rPr lang="en-US" sz="2000"/>
              <a:t>, </a:t>
            </a:r>
            <a:r>
              <a:rPr lang="en-US" sz="2000" i="1"/>
              <a:t>D</a:t>
            </a:r>
            <a:r>
              <a:rPr lang="en-US" sz="2000"/>
              <a:t>)</a:t>
            </a:r>
          </a:p>
          <a:p>
            <a:r>
              <a:rPr lang="en-US" altLang="zh-CN" sz="2000"/>
              <a:t>Shareholders hold a call option on firm value(V</a:t>
            </a:r>
            <a:r>
              <a:rPr lang="en-US" altLang="zh-CN" sz="2000" baseline="-25000"/>
              <a:t>T</a:t>
            </a:r>
            <a:r>
              <a:rPr lang="en-US" altLang="zh-CN" sz="2000"/>
              <a:t>) with an exercise price of D.</a:t>
            </a:r>
          </a:p>
          <a:p>
            <a:r>
              <a:rPr lang="en-US" sz="2000"/>
              <a:t>Debtholders hold a long position in a risk-free bond (</a:t>
            </a:r>
            <a:r>
              <a:rPr lang="en-US" sz="2000" i="1"/>
              <a:t>D</a:t>
            </a:r>
            <a:r>
              <a:rPr lang="en-US" sz="2000"/>
              <a:t>) and have sold a put option to shareholders on firm value (</a:t>
            </a:r>
            <a:r>
              <a:rPr lang="en-US" sz="2000" i="1"/>
              <a:t>V</a:t>
            </a:r>
            <a:r>
              <a:rPr lang="en-US" sz="2000" i="1" baseline="-25000"/>
              <a:t>T</a:t>
            </a:r>
            <a:r>
              <a:rPr lang="en-US" sz="2000"/>
              <a:t>) with an exercise price of </a:t>
            </a:r>
            <a:r>
              <a:rPr lang="en-US" sz="2000" i="1"/>
              <a:t>D</a:t>
            </a:r>
            <a:r>
              <a:rPr lang="en-US" sz="2000"/>
              <a:t>.</a:t>
            </a:r>
          </a:p>
          <a:p>
            <a:r>
              <a:rPr lang="en-US" altLang="zh-CN" sz="2000"/>
              <a:t>Revisiting the put–call parity relationship, S</a:t>
            </a:r>
            <a:r>
              <a:rPr lang="en-US" altLang="zh-CN" sz="2000" baseline="-25000"/>
              <a:t>0</a:t>
            </a:r>
            <a:r>
              <a:rPr lang="en-US" altLang="zh-CN" sz="2000"/>
              <a:t> + P</a:t>
            </a:r>
            <a:r>
              <a:rPr lang="en-US" altLang="zh-CN" sz="2000" baseline="-25000"/>
              <a:t>0</a:t>
            </a:r>
            <a:r>
              <a:rPr lang="en-US" altLang="zh-CN" sz="2000"/>
              <a:t> = C</a:t>
            </a:r>
            <a:r>
              <a:rPr lang="en-US" altLang="zh-CN" sz="2000" baseline="-25000"/>
              <a:t>0</a:t>
            </a:r>
            <a:r>
              <a:rPr lang="en-US" altLang="zh-CN" sz="2000"/>
              <a:t> + PV(X), we may substitute the value of the firm at time 0 (V</a:t>
            </a:r>
            <a:r>
              <a:rPr lang="en-US" altLang="zh-CN" sz="2000" baseline="-25000"/>
              <a:t>0</a:t>
            </a:r>
            <a:r>
              <a:rPr lang="en-US" altLang="zh-CN" sz="2000"/>
              <a:t>) for the underlying asset (S</a:t>
            </a:r>
            <a:r>
              <a:rPr lang="en-US" altLang="zh-CN" sz="2000" baseline="-25000"/>
              <a:t>0</a:t>
            </a:r>
            <a:r>
              <a:rPr lang="en-US" altLang="zh-CN" sz="2000"/>
              <a:t>), substitute the debt (D) for the risk-free bond (X), and solve for V</a:t>
            </a:r>
            <a:r>
              <a:rPr lang="en-US" altLang="zh-CN" sz="2000" baseline="-25000"/>
              <a:t>0</a:t>
            </a:r>
            <a:r>
              <a:rPr lang="en-US" altLang="zh-CN" sz="2000"/>
              <a:t> as follows:</a:t>
            </a:r>
          </a:p>
          <a:p>
            <a:r>
              <a:rPr lang="en-US" altLang="zh-CN" sz="2000"/>
              <a:t>V</a:t>
            </a:r>
            <a:r>
              <a:rPr lang="en-US" altLang="zh-CN" sz="2000" baseline="-25000"/>
              <a:t>0</a:t>
            </a:r>
            <a:r>
              <a:rPr lang="en-US" altLang="zh-CN" sz="2000"/>
              <a:t> + P</a:t>
            </a:r>
            <a:r>
              <a:rPr lang="en-US" altLang="zh-CN" sz="2000" baseline="-25000"/>
              <a:t>0</a:t>
            </a:r>
            <a:r>
              <a:rPr lang="en-US" altLang="zh-CN" sz="2000"/>
              <a:t> = C</a:t>
            </a:r>
            <a:r>
              <a:rPr lang="en-US" altLang="zh-CN" sz="2000" baseline="-25000"/>
              <a:t>0</a:t>
            </a:r>
            <a:r>
              <a:rPr lang="en-US" altLang="zh-CN" sz="2000"/>
              <a:t> + PV(D)</a:t>
            </a:r>
          </a:p>
          <a:p>
            <a:r>
              <a:rPr lang="en-US" altLang="zh-CN" sz="2000"/>
              <a:t>V</a:t>
            </a:r>
            <a:r>
              <a:rPr lang="en-US" altLang="zh-CN" sz="2000" baseline="-25000"/>
              <a:t>0</a:t>
            </a:r>
            <a:r>
              <a:rPr lang="en-US" altLang="zh-CN" sz="2000"/>
              <a:t> = C</a:t>
            </a:r>
            <a:r>
              <a:rPr lang="en-US" altLang="zh-CN" sz="2000" baseline="-25000"/>
              <a:t>0</a:t>
            </a:r>
            <a:r>
              <a:rPr lang="en-US" altLang="zh-CN" sz="2000"/>
              <a:t> + PV(D) – P</a:t>
            </a:r>
            <a:r>
              <a:rPr lang="en-US" altLang="zh-CN" sz="2000" baseline="-2500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11489</Words>
  <Application>Microsoft Macintosh PowerPoint</Application>
  <PresentationFormat>宽屏</PresentationFormat>
  <Paragraphs>1058</Paragraphs>
  <Slides>135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135</vt:i4>
      </vt:variant>
    </vt:vector>
  </HeadingPairs>
  <TitlesOfParts>
    <vt:vector size="142" baseType="lpstr">
      <vt:lpstr>Arial</vt: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2022-09-04T02:49:22Z</dcterms:created>
  <dcterms:modified xsi:type="dcterms:W3CDTF">2022-09-04T02:50:02Z</dcterms:modified>
</cp:coreProperties>
</file>